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0"/>
  </p:notesMasterIdLst>
  <p:handoutMasterIdLst>
    <p:handoutMasterId r:id="rId11"/>
  </p:handoutMasterIdLst>
  <p:sldIdLst>
    <p:sldId id="256" r:id="rId2"/>
    <p:sldId id="261" r:id="rId3"/>
    <p:sldId id="285" r:id="rId4"/>
    <p:sldId id="265" r:id="rId5"/>
    <p:sldId id="286" r:id="rId6"/>
    <p:sldId id="287" r:id="rId7"/>
    <p:sldId id="260" r:id="rId8"/>
    <p:sldId id="279" r:id="rId9"/>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1" autoAdjust="0"/>
    <p:restoredTop sz="94607" autoAdjust="0"/>
  </p:normalViewPr>
  <p:slideViewPr>
    <p:cSldViewPr snapToGrid="0">
      <p:cViewPr varScale="1">
        <p:scale>
          <a:sx n="125" d="100"/>
          <a:sy n="125" d="100"/>
        </p:scale>
        <p:origin x="288" y="91"/>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1198EC-8139-42E0-8E21-7D55627C4578}" type="datetime1">
              <a:rPr lang="ru-RU" smtClean="0"/>
              <a:t>08.06.2021</a:t>
            </a:fld>
            <a:endParaRPr lang="ru-RU" dirty="0"/>
          </a:p>
        </p:txBody>
      </p:sp>
      <p:sp>
        <p:nvSpPr>
          <p:cNvPr id="4" name="Нижний колонтитул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ru-RU" smtClean="0"/>
              <a:t>‹#›</a:t>
            </a:fld>
            <a:endParaRPr lang="ru-R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85B5D-AF9C-4619-9577-8E9C8F4CF6D0}" type="datetime1">
              <a:rPr lang="ru-RU" smtClean="0"/>
              <a:pPr/>
              <a:t>08.06.2021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649DAF-093F-4482-AA38-346E9A2DEE94}" type="slidenum">
              <a:rPr lang="ru-RU" noProof="0" smtClean="0"/>
              <a:t>‹#›</a:t>
            </a:fld>
            <a:endParaRPr lang="ru-RU"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1</a:t>
            </a:fld>
            <a:endParaRPr lang="ru-RU" dirty="0"/>
          </a:p>
        </p:txBody>
      </p:sp>
    </p:spTree>
    <p:extLst>
      <p:ext uri="{BB962C8B-B14F-4D97-AF65-F5344CB8AC3E}">
        <p14:creationId xmlns:p14="http://schemas.microsoft.com/office/powerpoint/2010/main" val="84700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2</a:t>
            </a:fld>
            <a:endParaRPr lang="ru-RU" dirty="0"/>
          </a:p>
        </p:txBody>
      </p:sp>
    </p:spTree>
    <p:extLst>
      <p:ext uri="{BB962C8B-B14F-4D97-AF65-F5344CB8AC3E}">
        <p14:creationId xmlns:p14="http://schemas.microsoft.com/office/powerpoint/2010/main" val="270774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3</a:t>
            </a:fld>
            <a:endParaRPr lang="ru-RU" dirty="0"/>
          </a:p>
        </p:txBody>
      </p:sp>
    </p:spTree>
    <p:extLst>
      <p:ext uri="{BB962C8B-B14F-4D97-AF65-F5344CB8AC3E}">
        <p14:creationId xmlns:p14="http://schemas.microsoft.com/office/powerpoint/2010/main" val="238972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4</a:t>
            </a:fld>
            <a:endParaRPr lang="ru-RU" dirty="0"/>
          </a:p>
        </p:txBody>
      </p:sp>
    </p:spTree>
    <p:extLst>
      <p:ext uri="{BB962C8B-B14F-4D97-AF65-F5344CB8AC3E}">
        <p14:creationId xmlns:p14="http://schemas.microsoft.com/office/powerpoint/2010/main" val="65302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5</a:t>
            </a:fld>
            <a:endParaRPr lang="ru-RU" dirty="0"/>
          </a:p>
        </p:txBody>
      </p:sp>
    </p:spTree>
    <p:extLst>
      <p:ext uri="{BB962C8B-B14F-4D97-AF65-F5344CB8AC3E}">
        <p14:creationId xmlns:p14="http://schemas.microsoft.com/office/powerpoint/2010/main" val="12901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6</a:t>
            </a:fld>
            <a:endParaRPr lang="ru-RU" dirty="0"/>
          </a:p>
        </p:txBody>
      </p:sp>
    </p:spTree>
    <p:extLst>
      <p:ext uri="{BB962C8B-B14F-4D97-AF65-F5344CB8AC3E}">
        <p14:creationId xmlns:p14="http://schemas.microsoft.com/office/powerpoint/2010/main" val="129726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dirty="0"/>
          </a:p>
        </p:txBody>
      </p:sp>
      <p:sp>
        <p:nvSpPr>
          <p:cNvPr id="4" name="Номер слайда 3"/>
          <p:cNvSpPr>
            <a:spLocks noGrp="1"/>
          </p:cNvSpPr>
          <p:nvPr>
            <p:ph type="sldNum" sz="quarter" idx="10"/>
          </p:nvPr>
        </p:nvSpPr>
        <p:spPr/>
        <p:txBody>
          <a:bodyPr rtlCol="0"/>
          <a:lstStyle/>
          <a:p>
            <a:pPr rtl="0"/>
            <a:fld id="{B8649DAF-093F-4482-AA38-346E9A2DEE94}" type="slidenum">
              <a:rPr lang="ru-RU" smtClean="0"/>
              <a:t>7</a:t>
            </a:fld>
            <a:endParaRPr lang="ru-RU" dirty="0"/>
          </a:p>
        </p:txBody>
      </p:sp>
    </p:spTree>
    <p:extLst>
      <p:ext uri="{BB962C8B-B14F-4D97-AF65-F5344CB8AC3E}">
        <p14:creationId xmlns:p14="http://schemas.microsoft.com/office/powerpoint/2010/main" val="194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8</a:t>
            </a:fld>
            <a:endParaRPr lang="ru-RU" dirty="0"/>
          </a:p>
        </p:txBody>
      </p:sp>
    </p:spTree>
    <p:extLst>
      <p:ext uri="{BB962C8B-B14F-4D97-AF65-F5344CB8AC3E}">
        <p14:creationId xmlns:p14="http://schemas.microsoft.com/office/powerpoint/2010/main" val="3884487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p:bgPr>
        <a:solidFill>
          <a:schemeClr val="bg1"/>
        </a:solidFill>
        <a:effectLst/>
      </p:bgPr>
    </p:bg>
    <p:spTree>
      <p:nvGrpSpPr>
        <p:cNvPr id="1" name=""/>
        <p:cNvGrpSpPr/>
        <p:nvPr/>
      </p:nvGrpSpPr>
      <p:grpSpPr>
        <a:xfrm>
          <a:off x="0" y="0"/>
          <a:ext cx="0" cy="0"/>
          <a:chOff x="0" y="0"/>
          <a:chExt cx="0" cy="0"/>
        </a:xfrm>
      </p:grpSpPr>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ru-RU" noProof="0" dirty="0"/>
              <a:t>Щелкните, чтобы изменить стиль </a:t>
            </a:r>
            <a:br>
              <a:rPr lang="ru-RU" noProof="0" dirty="0"/>
            </a:br>
            <a:r>
              <a:rPr lang="ru-RU" noProof="0" dirty="0"/>
              <a:t>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Большие числа, вариант 1">
    <p:spTree>
      <p:nvGrpSpPr>
        <p:cNvPr id="1" name=""/>
        <p:cNvGrpSpPr/>
        <p:nvPr/>
      </p:nvGrpSpPr>
      <p:grpSpPr>
        <a:xfrm>
          <a:off x="0" y="0"/>
          <a:ext cx="0" cy="0"/>
          <a:chOff x="0" y="0"/>
          <a:chExt cx="0" cy="0"/>
        </a:xfrm>
      </p:grpSpPr>
      <p:sp>
        <p:nvSpPr>
          <p:cNvPr id="18" name="Полилиния: Фигура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Нижний колонтитул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9" name="Номер слайда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6" name="Текст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9" name="Текст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rtlCol="0"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ru-RU" noProof="0" dirty="0"/>
              <a:t>1</a:t>
            </a:r>
          </a:p>
        </p:txBody>
      </p:sp>
      <p:sp>
        <p:nvSpPr>
          <p:cNvPr id="21" name="Текст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rtlCol="0" anchor="ctr"/>
          <a:lstStyle>
            <a:lvl1pPr marL="0" indent="0">
              <a:buNone/>
              <a:defRPr sz="8000" b="1" i="0">
                <a:latin typeface="+mj-lt"/>
              </a:defRPr>
            </a:lvl1pPr>
          </a:lstStyle>
          <a:p>
            <a:pPr lvl="0" rtl="0"/>
            <a:r>
              <a:rPr lang="ru-RU" noProof="0" dirty="0"/>
              <a:t>2</a:t>
            </a:r>
          </a:p>
        </p:txBody>
      </p:sp>
    </p:spTree>
    <p:extLst>
      <p:ext uri="{BB962C8B-B14F-4D97-AF65-F5344CB8AC3E}">
        <p14:creationId xmlns:p14="http://schemas.microsoft.com/office/powerpoint/2010/main" val="3176449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Текст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0" name="Нижний колонтитул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11" name="Номер слайда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8" name="Текст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2" name="Текст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ru-RU" noProof="0"/>
              <a:t>Образец текста</a:t>
            </a:r>
          </a:p>
        </p:txBody>
      </p:sp>
    </p:spTree>
    <p:extLst>
      <p:ext uri="{BB962C8B-B14F-4D97-AF65-F5344CB8AC3E}">
        <p14:creationId xmlns:p14="http://schemas.microsoft.com/office/powerpoint/2010/main" val="213909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столбца, с рамкам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Текст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9" name="Текст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6" name="Текст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ru-RU" noProof="0" dirty="0"/>
              <a:t>Название раздела 1</a:t>
            </a:r>
          </a:p>
        </p:txBody>
      </p:sp>
      <p:sp>
        <p:nvSpPr>
          <p:cNvPr id="12" name="Текст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ru-RU" noProof="0" dirty="0"/>
              <a:t>Название раздела 2</a:t>
            </a:r>
          </a:p>
        </p:txBody>
      </p:sp>
      <p:sp>
        <p:nvSpPr>
          <p:cNvPr id="14" name="Текст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ru-RU" noProof="0" dirty="0"/>
              <a:t>Название раздела 3</a:t>
            </a:r>
          </a:p>
        </p:txBody>
      </p:sp>
    </p:spTree>
    <p:extLst>
      <p:ext uri="{BB962C8B-B14F-4D97-AF65-F5344CB8AC3E}">
        <p14:creationId xmlns:p14="http://schemas.microsoft.com/office/powerpoint/2010/main" val="375573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Временная шка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13" name="Текст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cxnSp>
        <p:nvCxnSpPr>
          <p:cNvPr id="15" name="Прямая со стрелкой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Текст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17" name="Текст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1" name="Текст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2" name="Текст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5" name="Текст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6" name="Текст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28" name="Текст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0" name="Текст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1" name="Текст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2" name="Текст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3" name="Текст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4" name="Текст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5" name="Текст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6" name="Текст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7" name="Текст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8" name="Текст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9" name="Текст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0" name="Текст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1" name="Текст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2" name="Текст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3" name="Текст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4" name="Текст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5" name="Текст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6" name="Текст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7" name="Текст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8" name="Текст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9" name="Текст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ru-RU" noProof="0" dirty="0"/>
              <a:t>Название элемента</a:t>
            </a:r>
          </a:p>
        </p:txBody>
      </p:sp>
      <p:sp>
        <p:nvSpPr>
          <p:cNvPr id="50" name="Текст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ru-RU" noProof="0" dirty="0"/>
              <a:t>месяц, год</a:t>
            </a:r>
          </a:p>
        </p:txBody>
      </p:sp>
    </p:spTree>
    <p:extLst>
      <p:ext uri="{BB962C8B-B14F-4D97-AF65-F5344CB8AC3E}">
        <p14:creationId xmlns:p14="http://schemas.microsoft.com/office/powerpoint/2010/main" val="90670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Участники группы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rtlCol="0"/>
          <a:lstStyle>
            <a:lvl1pPr marL="0" indent="0" algn="l">
              <a:buNone/>
              <a:defRPr sz="1600"/>
            </a:lvl1pPr>
          </a:lstStyle>
          <a:p>
            <a:pPr lvl="0" rtl="0"/>
            <a:r>
              <a:rPr lang="ru-RU" noProof="0" dirty="0"/>
              <a:t>Название</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rtlCol="0"/>
          <a:lstStyle>
            <a:lvl1pPr marL="0" indent="0" algn="l">
              <a:buNone/>
              <a:defRPr sz="1600"/>
            </a:lvl1pPr>
          </a:lstStyle>
          <a:p>
            <a:pPr lvl="0" rtl="0"/>
            <a:r>
              <a:rPr lang="ru-RU" noProof="0" dirty="0"/>
              <a:t>Название</a:t>
            </a:r>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rtlCol="0"/>
          <a:lstStyle>
            <a:lvl1pPr marL="0" indent="0" algn="l">
              <a:buNone/>
              <a:defRPr sz="1600"/>
            </a:lvl1pPr>
          </a:lstStyle>
          <a:p>
            <a:pPr lvl="0" rtl="0"/>
            <a:r>
              <a:rPr lang="ru-RU" noProof="0" dirty="0"/>
              <a:t>Название</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rtlCol="0"/>
          <a:lstStyle>
            <a:lvl1pPr marL="0" indent="0" algn="l">
              <a:buNone/>
              <a:defRPr b="1">
                <a:latin typeface="+mj-lt"/>
              </a:defRPr>
            </a:lvl1pPr>
          </a:lstStyle>
          <a:p>
            <a:pPr lvl="0" rtl="0"/>
            <a:r>
              <a:rPr lang="ru-RU" noProof="0" dirty="0"/>
              <a:t>Имя</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rtlCol="0"/>
          <a:lstStyle>
            <a:lvl1pPr marL="0" indent="0" algn="l">
              <a:buNone/>
              <a:defRPr b="1">
                <a:latin typeface="+mj-lt"/>
              </a:defRPr>
            </a:lvl1pPr>
          </a:lstStyle>
          <a:p>
            <a:pPr lvl="0" rtl="0"/>
            <a:r>
              <a:rPr lang="ru-RU" noProof="0" dirty="0"/>
              <a:t>Имя</a:t>
            </a:r>
          </a:p>
        </p:txBody>
      </p:sp>
      <p:sp>
        <p:nvSpPr>
          <p:cNvPr id="16" name="Текст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rtlCol="0"/>
          <a:lstStyle>
            <a:lvl1pPr marL="0" indent="0" algn="l">
              <a:buNone/>
              <a:defRPr b="1">
                <a:latin typeface="+mj-lt"/>
              </a:defRPr>
            </a:lvl1pPr>
          </a:lstStyle>
          <a:p>
            <a:pPr lvl="0" rtl="0"/>
            <a:r>
              <a:rPr lang="ru-RU" noProof="0" dirty="0"/>
              <a:t>Имя</a:t>
            </a:r>
          </a:p>
        </p:txBody>
      </p:sp>
      <p:sp>
        <p:nvSpPr>
          <p:cNvPr id="24" name="Рисунок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5" name="Рисунок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6" name="Рисунок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9" name="Текст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4" name="Текст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rtlCol="0"/>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Краткая биография</a:t>
            </a:r>
          </a:p>
        </p:txBody>
      </p:sp>
      <p:sp>
        <p:nvSpPr>
          <p:cNvPr id="11" name="Текст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rtlCol="0"/>
          <a:lstStyle>
            <a:lvl1pPr marL="0" indent="0">
              <a:buNone/>
              <a:defRPr/>
            </a:lvl1pPr>
          </a:lstStyle>
          <a:p>
            <a:pPr lvl="0" rtl="0"/>
            <a:r>
              <a:rPr lang="ru-RU" noProof="0" dirty="0"/>
              <a:t>Краткая биография</a:t>
            </a:r>
          </a:p>
        </p:txBody>
      </p:sp>
      <p:sp>
        <p:nvSpPr>
          <p:cNvPr id="17" name="Текст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rtlCol="0"/>
          <a:lstStyle>
            <a:lvl1pPr marL="0" indent="0">
              <a:buNone/>
              <a:defRPr/>
            </a:lvl1pPr>
          </a:lstStyle>
          <a:p>
            <a:pPr lvl="0" rtl="0"/>
            <a:r>
              <a:rPr lang="ru-RU" noProof="0" dirty="0"/>
              <a:t>Краткая биография</a:t>
            </a:r>
          </a:p>
        </p:txBody>
      </p:sp>
    </p:spTree>
    <p:extLst>
      <p:ext uri="{BB962C8B-B14F-4D97-AF65-F5344CB8AC3E}">
        <p14:creationId xmlns:p14="http://schemas.microsoft.com/office/powerpoint/2010/main" val="362411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Участники группы 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ru-RU" noProof="0" dirty="0"/>
              <a:t>Название</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ru-RU" noProof="0" dirty="0"/>
              <a:t>Название</a:t>
            </a:r>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ru-RU" noProof="0" dirty="0"/>
              <a:t>Название</a:t>
            </a:r>
          </a:p>
        </p:txBody>
      </p:sp>
      <p:sp>
        <p:nvSpPr>
          <p:cNvPr id="17" name="Текст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ru-RU" noProof="0" dirty="0"/>
              <a:t>Название</a:t>
            </a:r>
          </a:p>
        </p:txBody>
      </p:sp>
      <p:sp>
        <p:nvSpPr>
          <p:cNvPr id="6" name="Текст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6" name="Текст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9" name="Текст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21" name="Текст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ru-RU" noProof="0" dirty="0"/>
              <a:t>Название</a:t>
            </a:r>
          </a:p>
        </p:txBody>
      </p:sp>
      <p:sp>
        <p:nvSpPr>
          <p:cNvPr id="23" name="Рисунок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4" name="Рисунок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5" name="Рисунок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6" name="Рисунок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7" name="Рисунок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0" name="Рисунок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4" name="Текст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ru-RU" noProof="0" dirty="0"/>
              <a:t>Полное имя</a:t>
            </a:r>
          </a:p>
        </p:txBody>
      </p:sp>
      <p:sp>
        <p:nvSpPr>
          <p:cNvPr id="11" name="Текст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ru-RU" noProof="0" dirty="0"/>
              <a:t>Название</a:t>
            </a:r>
          </a:p>
        </p:txBody>
      </p:sp>
    </p:spTree>
    <p:extLst>
      <p:ext uri="{BB962C8B-B14F-4D97-AF65-F5344CB8AC3E}">
        <p14:creationId xmlns:p14="http://schemas.microsoft.com/office/powerpoint/2010/main" val="1503510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p:spTree>
      <p:nvGrpSpPr>
        <p:cNvPr id="1" name=""/>
        <p:cNvGrpSpPr/>
        <p:nvPr/>
      </p:nvGrpSpPr>
      <p:grpSpPr>
        <a:xfrm>
          <a:off x="0" y="0"/>
          <a:ext cx="0" cy="0"/>
          <a:chOff x="0" y="0"/>
          <a:chExt cx="0" cy="0"/>
        </a:xfrm>
      </p:grpSpPr>
      <p:sp>
        <p:nvSpPr>
          <p:cNvPr id="29" name="Полилиния: Фигура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14" name="Полилиния: Фигура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9" name="Полилиния: Фигура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8" name="Полилиния: Фигура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0" name="Полилиния: Фигура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4" name="Полилиния: Фигура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3" name="Полилиния: Фигура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3" name="Текст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Tree>
    <p:extLst>
      <p:ext uri="{BB962C8B-B14F-4D97-AF65-F5344CB8AC3E}">
        <p14:creationId xmlns:p14="http://schemas.microsoft.com/office/powerpoint/2010/main" val="1505855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15" name="Полилиния: Фигура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4" name="Полилиния: Фигура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24" name="Полилиния: Фигура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2" name="Полилиния: Фигура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без график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Спасибо за внимание!">
    <p:bg>
      <p:bgPr>
        <a:solidFill>
          <a:schemeClr val="bg1"/>
        </a:solidFill>
        <a:effectLst/>
      </p:bgPr>
    </p:bg>
    <p:spTree>
      <p:nvGrpSpPr>
        <p:cNvPr id="1" name=""/>
        <p:cNvGrpSpPr/>
        <p:nvPr/>
      </p:nvGrpSpPr>
      <p:grpSpPr>
        <a:xfrm>
          <a:off x="0" y="0"/>
          <a:ext cx="0" cy="0"/>
          <a:chOff x="0" y="0"/>
          <a:chExt cx="0" cy="0"/>
        </a:xfrm>
      </p:grpSpPr>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lnSpc>
                <a:spcPct val="70000"/>
              </a:lnSpc>
              <a:defRPr sz="5500" spc="-150">
                <a:solidFill>
                  <a:schemeClr val="bg1"/>
                </a:solidFill>
              </a:defRPr>
            </a:lvl1pPr>
          </a:lstStyle>
          <a:p>
            <a:pPr rtl="0"/>
            <a:r>
              <a:rPr lang="ru-RU" noProof="0" dirty="0"/>
              <a:t>Спасибо за внимание!</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cxnSp>
        <p:nvCxnSpPr>
          <p:cNvPr id="5" name="Прямая соединительная линия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Текст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Контактный номер</a:t>
            </a:r>
          </a:p>
        </p:txBody>
      </p:sp>
      <p:sp>
        <p:nvSpPr>
          <p:cNvPr id="9" name="Текст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Электронная почта или контакт в социальной сети</a:t>
            </a:r>
          </a:p>
        </p:txBody>
      </p:sp>
      <p:sp>
        <p:nvSpPr>
          <p:cNvPr id="8" name="Рисунок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ru-RU" noProof="0" dirty="0"/>
              <a:t>Логотип</a:t>
            </a:r>
          </a:p>
        </p:txBody>
      </p:sp>
      <p:sp>
        <p:nvSpPr>
          <p:cNvPr id="10" name="Текст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Адрес веб-сайта</a:t>
            </a:r>
          </a:p>
        </p:txBody>
      </p:sp>
    </p:spTree>
    <p:extLst>
      <p:ext uri="{BB962C8B-B14F-4D97-AF65-F5344CB8AC3E}">
        <p14:creationId xmlns:p14="http://schemas.microsoft.com/office/powerpoint/2010/main" val="347595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bg>
      <p:bgPr>
        <a:solidFill>
          <a:schemeClr val="bg1"/>
        </a:solid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9" name="Прямоугольник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0" name="Прямоугольник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1" name="Прямоугольник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ru-RU" noProof="0" dirty="0"/>
              <a:t>Щелкните, чтобы изменить </a:t>
            </a:r>
            <a:br>
              <a:rPr lang="ru-RU" noProof="0" dirty="0"/>
            </a:br>
            <a:r>
              <a:rPr lang="ru-RU" noProof="0" dirty="0"/>
              <a:t>Стиль 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5" name="Номер слайда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ru-RU" noProof="0" smtClean="0"/>
              <a:pPr/>
              <a:t>‹#›</a:t>
            </a:fld>
            <a:endParaRPr lang="ru-RU" noProof="0" dirty="0"/>
          </a:p>
        </p:txBody>
      </p:sp>
      <p:sp>
        <p:nvSpPr>
          <p:cNvPr id="6" name="Надпись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ru-RU"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Крупное изображение и текст">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4200" spc="-150">
                <a:solidFill>
                  <a:schemeClr val="bg1"/>
                </a:solidFill>
              </a:defRPr>
            </a:lvl1pPr>
          </a:lstStyle>
          <a:p>
            <a:pPr rtl="0"/>
            <a:r>
              <a:rPr lang="ru-RU" noProof="0" dirty="0"/>
              <a:t>Щелкните, чтобы изменить </a:t>
            </a:r>
            <a:br>
              <a:rPr lang="ru-RU" noProof="0" dirty="0"/>
            </a:br>
            <a:r>
              <a:rPr lang="ru-RU" noProof="0" dirty="0"/>
              <a:t>Стиль 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5" name="Номер слайда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ru-RU" noProof="0" smtClean="0"/>
              <a:pPr/>
              <a:t>‹#›</a:t>
            </a:fld>
            <a:endParaRPr lang="ru-RU" noProof="0" dirty="0"/>
          </a:p>
        </p:txBody>
      </p:sp>
      <p:sp>
        <p:nvSpPr>
          <p:cNvPr id="6" name="Надпись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ru-RU" sz="1200" noProof="0" dirty="0">
              <a:solidFill>
                <a:schemeClr val="tx1">
                  <a:lumMod val="75000"/>
                  <a:lumOff val="25000"/>
                </a:schemeClr>
              </a:solidFill>
              <a:latin typeface="+mn-lt"/>
            </a:endParaRPr>
          </a:p>
        </p:txBody>
      </p:sp>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16" name="Объект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24" name="Полилиния: Фигура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8" name="Полилиния: Фигура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9" name="Полилиния: Фигура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1" name="Полилиния: Фигура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Полилиния: Фигура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3" name="Полилиния: Фигура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4" name="Полилиния: Фигура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5" name="Полилиния: Фигура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6" name="Полилиния: Фигура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7" name="Полилиния: Фигура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Нижний колонтитул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9" name="Номер слайда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6" name="Текст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столбц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Текст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столбцов">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7" name="Текст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3 маркера-изображения слева">
    <p:spTree>
      <p:nvGrpSpPr>
        <p:cNvPr id="1" name=""/>
        <p:cNvGrpSpPr/>
        <p:nvPr/>
      </p:nvGrpSpPr>
      <p:grpSpPr>
        <a:xfrm>
          <a:off x="0" y="0"/>
          <a:ext cx="0" cy="0"/>
          <a:chOff x="0" y="0"/>
          <a:chExt cx="0" cy="0"/>
        </a:xfrm>
      </p:grpSpPr>
      <p:sp>
        <p:nvSpPr>
          <p:cNvPr id="20" name="Овал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2" name="Овал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Овал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Рисунок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28" name="Рисунок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29" name="Рисунок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42" name="Прямоугольник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1" name="Рисунок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ru-RU" noProof="0" dirty="0"/>
              <a:t>Описание маркера</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ru-RU" noProof="0" dirty="0"/>
              <a:t>Описание маркера</a:t>
            </a:r>
          </a:p>
        </p:txBody>
      </p:sp>
      <p:sp>
        <p:nvSpPr>
          <p:cNvPr id="6" name="Текст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ru-RU" noProof="0" dirty="0"/>
              <a:t>Маркер 1</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ru-RU" noProof="0" dirty="0"/>
              <a:t>Маркер 2</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ru-RU" noProof="0" dirty="0"/>
              <a:t>Маркер 3</a:t>
            </a:r>
          </a:p>
        </p:txBody>
      </p:sp>
      <p:sp>
        <p:nvSpPr>
          <p:cNvPr id="21" name="Текст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ru-RU" noProof="0" dirty="0"/>
              <a:t>Описание маркера</a:t>
            </a:r>
          </a:p>
        </p:txBody>
      </p:sp>
      <p:sp>
        <p:nvSpPr>
          <p:cNvPr id="51" name="Восьмиугольник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52" name="Овал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53" name="Овал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54" name="Овал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55" name="Номер слайда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28431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Цифровой продукт">
    <p:spTree>
      <p:nvGrpSpPr>
        <p:cNvPr id="1" name=""/>
        <p:cNvGrpSpPr/>
        <p:nvPr/>
      </p:nvGrpSpPr>
      <p:grpSpPr>
        <a:xfrm>
          <a:off x="0" y="0"/>
          <a:ext cx="0" cy="0"/>
          <a:chOff x="0" y="0"/>
          <a:chExt cx="0" cy="0"/>
        </a:xfrm>
      </p:grpSpPr>
      <p:sp>
        <p:nvSpPr>
          <p:cNvPr id="24" name="Полилиния: Фигура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8" name="Полилиния: Фигура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9" name="Полилиния: Фигура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1" name="Полилиния: Фигура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Полилиния: Фигура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3" name="Полилиния: Фигура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4" name="Полилиния: Фигура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5" name="Полилиния: Фигура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6" name="Полилиния: Фигура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7" name="Полилиния: Фигура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grpSp>
        <p:nvGrpSpPr>
          <p:cNvPr id="43" name="Группа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Скругленный прямоугольник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45" name="Скругленный прямоугольник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6" name="Прямоугольник: Скругленные углы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7" name="Скругленный прямоугольник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8" name="Скругленный прямоугольник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49" name="Овал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50" name="Овал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51" name="Овал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grpSp>
      <p:sp>
        <p:nvSpPr>
          <p:cNvPr id="3" name="Объект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ru-RU" noProof="0" dirty="0"/>
              <a:t>Сюда можно добавить выделенный текст</a:t>
            </a:r>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Рисунок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noProof="0" dirty="0"/>
              <a:t>Вставьте или перетащите изображение</a:t>
            </a:r>
          </a:p>
        </p:txBody>
      </p:sp>
      <p:sp>
        <p:nvSpPr>
          <p:cNvPr id="9" name="Текст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3336286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Восьмиугольник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ru-RU" noProof="0" dirty="0"/>
              <a:t>Образец заголовка</a:t>
            </a:r>
          </a:p>
        </p:txBody>
      </p:sp>
      <p:sp>
        <p:nvSpPr>
          <p:cNvPr id="3" name="Текст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ru-RU" noProof="0" smtClean="0"/>
              <a:pPr/>
              <a:t>‹#›</a:t>
            </a:fld>
            <a:endParaRPr lang="ru-RU" noProof="0" dirty="0"/>
          </a:p>
        </p:txBody>
      </p:sp>
      <p:sp>
        <p:nvSpPr>
          <p:cNvPr id="9" name="Овал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10" name="Овал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1" name="Надпись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ru-RU" sz="1200" noProof="0" dirty="0">
                <a:solidFill>
                  <a:schemeClr val="tx2"/>
                </a:solidFill>
                <a:latin typeface="+mj-lt"/>
              </a:rPr>
              <a:t>Ваш логотип или название</a:t>
            </a:r>
          </a:p>
        </p:txBody>
      </p:sp>
      <p:sp>
        <p:nvSpPr>
          <p:cNvPr id="14" name="Овал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18" name="Прямоугольник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9" name="Прямоугольник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0" name="Прямоугольник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1" name="Прямоугольник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4" r:id="rId8"/>
    <p:sldLayoutId id="2147483668" r:id="rId9"/>
    <p:sldLayoutId id="2147483670" r:id="rId10"/>
    <p:sldLayoutId id="2147483653" r:id="rId11"/>
    <p:sldLayoutId id="2147483673" r:id="rId12"/>
    <p:sldLayoutId id="2147483674" r:id="rId13"/>
    <p:sldLayoutId id="2147483676" r:id="rId14"/>
    <p:sldLayoutId id="2147483677" r:id="rId15"/>
    <p:sldLayoutId id="2147483654" r:id="rId16"/>
    <p:sldLayoutId id="2147483660" r:id="rId17"/>
    <p:sldLayoutId id="2147483661" r:id="rId18"/>
    <p:sldLayoutId id="2147483678" r:id="rId19"/>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kaggle.com/aquadrox/week-4-capstone-the-battle-of-the-neighborhoo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Рисунок 19" descr="Дерево крупным планом&#10;&#10;Описание создано с высокой степенью достоверности">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Заголовок 5">
            <a:extLst>
              <a:ext uri="{FF2B5EF4-FFF2-40B4-BE49-F238E27FC236}">
                <a16:creationId xmlns:a16="http://schemas.microsoft.com/office/drawing/2014/main" id="{2E3EA56B-BEB0-4656-A20B-D15F03B7ACA1}"/>
              </a:ext>
            </a:extLst>
          </p:cNvPr>
          <p:cNvSpPr>
            <a:spLocks noGrp="1"/>
          </p:cNvSpPr>
          <p:nvPr>
            <p:ph type="ctrTitle"/>
          </p:nvPr>
        </p:nvSpPr>
        <p:spPr/>
        <p:txBody>
          <a:bodyPr rtlCol="0"/>
          <a:lstStyle/>
          <a:p>
            <a:br>
              <a:rPr lang="ru-RU" dirty="0"/>
            </a:br>
            <a:r>
              <a:rPr lang="en-US" dirty="0"/>
              <a:t>city against nature</a:t>
            </a:r>
            <a:r>
              <a:rPr lang="ru-RU" dirty="0"/>
              <a:t> </a:t>
            </a:r>
          </a:p>
        </p:txBody>
      </p:sp>
      <p:sp>
        <p:nvSpPr>
          <p:cNvPr id="7" name="Подзаголовок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endParaRPr lang="ru-RU" dirty="0"/>
          </a:p>
        </p:txBody>
      </p:sp>
      <p:sp>
        <p:nvSpPr>
          <p:cNvPr id="47" name="Полилиния: Фигура 46" title="геометрическая фигура">
            <a:extLst>
              <a:ext uri="{FF2B5EF4-FFF2-40B4-BE49-F238E27FC236}">
                <a16:creationId xmlns:a16="http://schemas.microsoft.com/office/drawing/2014/main"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Tree>
    <p:extLst>
      <p:ext uri="{BB962C8B-B14F-4D97-AF65-F5344CB8AC3E}">
        <p14:creationId xmlns:p14="http://schemas.microsoft.com/office/powerpoint/2010/main" val="1485234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descr="Пейзаж&#10;&#10;Описание создано с высокой степенью достоверности">
            <a:extLst>
              <a:ext uri="{FF2B5EF4-FFF2-40B4-BE49-F238E27FC236}">
                <a16:creationId xmlns:a16="http://schemas.microsoft.com/office/drawing/2014/main" id="{2DD80BD6-4966-4B27-A63C-89B71D8967E8}"/>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Заголовок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rtlCol="0"/>
          <a:lstStyle/>
          <a:p>
            <a:r>
              <a:rPr lang="en-US" b="1" dirty="0"/>
              <a:t>Introduction</a:t>
            </a:r>
          </a:p>
        </p:txBody>
      </p:sp>
      <p:sp>
        <p:nvSpPr>
          <p:cNvPr id="3" name="Подзаголовок 2">
            <a:extLst>
              <a:ext uri="{FF2B5EF4-FFF2-40B4-BE49-F238E27FC236}">
                <a16:creationId xmlns:a16="http://schemas.microsoft.com/office/drawing/2014/main" id="{D56BE522-961D-4737-9715-127DB8A86EB2}"/>
              </a:ext>
            </a:extLst>
          </p:cNvPr>
          <p:cNvSpPr>
            <a:spLocks noGrp="1"/>
          </p:cNvSpPr>
          <p:nvPr>
            <p:ph type="subTitle" idx="1"/>
          </p:nvPr>
        </p:nvSpPr>
        <p:spPr/>
        <p:txBody>
          <a:bodyPr rtlCol="0"/>
          <a:lstStyle/>
          <a:p>
            <a:endParaRPr lang="ru-RU" dirty="0"/>
          </a:p>
        </p:txBody>
      </p:sp>
      <p:sp>
        <p:nvSpPr>
          <p:cNvPr id="6" name="Объект 5">
            <a:extLst>
              <a:ext uri="{FF2B5EF4-FFF2-40B4-BE49-F238E27FC236}">
                <a16:creationId xmlns:a16="http://schemas.microsoft.com/office/drawing/2014/main" id="{2645A1B7-8B88-4D90-983D-BAA2E9AAFFD3}"/>
              </a:ext>
            </a:extLst>
          </p:cNvPr>
          <p:cNvSpPr>
            <a:spLocks noGrp="1"/>
          </p:cNvSpPr>
          <p:nvPr>
            <p:ph idx="15"/>
          </p:nvPr>
        </p:nvSpPr>
        <p:spPr/>
        <p:txBody>
          <a:bodyPr rtlCol="0"/>
          <a:lstStyle/>
          <a:p>
            <a:pPr marL="0" indent="0">
              <a:lnSpc>
                <a:spcPct val="80000"/>
              </a:lnSpc>
              <a:buNone/>
            </a:pPr>
            <a:r>
              <a:rPr lang="en-US" dirty="0"/>
              <a:t>St. Petersburg is one of the most beautiful cities. There are many park areas here. I bought an apartment in St. Petersburg 10 years ago on the outskirts of the city. There were a lot of green areas nearby. But over the past 10 years, the area has become heavily built up. Fewer and fewer places to stay. This situation is not only in my area. Environmental issues come first. I tried to show the problem centers in this project. Perhaps such mechanisms should be used by the city government for planning construction.</a:t>
            </a:r>
            <a:endParaRPr lang="ru-RU" dirty="0"/>
          </a:p>
        </p:txBody>
      </p:sp>
      <p:grpSp>
        <p:nvGrpSpPr>
          <p:cNvPr id="46" name="Группа 45" title="группа треугольников">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Полилиния: Фигура 15" title="треугольники">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7" name="Полилиния: Фигура 16" title="треугольники">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8" name="Полилиния: Фигура 17" title="треугольники">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9" name="Полилиния: Фигура 18" title="треугольники">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олилиния: Фигура 19" title="треугольники">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1" name="Полилиния: Фигура 20" title="треугольники">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2" name="Полилиния: Фигура 21" title="треугольники">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3" name="Полилиния: Фигура 22" title="треугольники">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олилиния: Фигура 23" title="треугольники">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5" name="Полилиния: Фигура 24" title="треугольники">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6" name="Полилиния: Фигура 25" title="треугольники">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7" name="Полилиния: Фигура 26" title="треугольники">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8" name="Полилиния: Фигура 27" title="треугольники">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9" name="Полилиния: Фигура 28" title="треугольники">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grpSp>
      <p:sp>
        <p:nvSpPr>
          <p:cNvPr id="4" name="Номер слайда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ru-RU" smtClean="0"/>
              <a:pPr/>
              <a:t>2</a:t>
            </a:fld>
            <a:endParaRPr lang="ru-RU" dirty="0"/>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2D215A-7D9D-4B71-81A1-3220FCFE316C}"/>
              </a:ext>
            </a:extLst>
          </p:cNvPr>
          <p:cNvSpPr>
            <a:spLocks noGrp="1"/>
          </p:cNvSpPr>
          <p:nvPr>
            <p:ph type="ctrTitle"/>
          </p:nvPr>
        </p:nvSpPr>
        <p:spPr/>
        <p:txBody>
          <a:bodyPr rtlCol="0"/>
          <a:lstStyle/>
          <a:p>
            <a:r>
              <a:rPr lang="en-US" b="1" dirty="0"/>
              <a:t>Data</a:t>
            </a:r>
            <a:r>
              <a:rPr lang="ru-RU" b="1" dirty="0"/>
              <a:t> </a:t>
            </a:r>
            <a:r>
              <a:rPr lang="en-US" b="1" dirty="0"/>
              <a:t>preparation</a:t>
            </a:r>
          </a:p>
        </p:txBody>
      </p:sp>
      <p:sp>
        <p:nvSpPr>
          <p:cNvPr id="4" name="Текст 3">
            <a:extLst>
              <a:ext uri="{FF2B5EF4-FFF2-40B4-BE49-F238E27FC236}">
                <a16:creationId xmlns:a16="http://schemas.microsoft.com/office/drawing/2014/main" id="{79CEA89E-0B03-4727-AB47-73EA4E2DF948}"/>
              </a:ext>
            </a:extLst>
          </p:cNvPr>
          <p:cNvSpPr>
            <a:spLocks noGrp="1"/>
          </p:cNvSpPr>
          <p:nvPr>
            <p:ph type="subTitle" idx="1"/>
          </p:nvPr>
        </p:nvSpPr>
        <p:spPr/>
        <p:txBody>
          <a:bodyPr rtlCol="0"/>
          <a:lstStyle/>
          <a:p>
            <a:pPr rtl="0"/>
            <a:endParaRPr lang="ru-RU" dirty="0"/>
          </a:p>
        </p:txBody>
      </p:sp>
      <p:sp>
        <p:nvSpPr>
          <p:cNvPr id="3" name="Номер слайда 2">
            <a:extLst>
              <a:ext uri="{FF2B5EF4-FFF2-40B4-BE49-F238E27FC236}">
                <a16:creationId xmlns:a16="http://schemas.microsoft.com/office/drawing/2014/main" id="{B2A7A116-BC28-4E39-B586-25212F9948F2}"/>
              </a:ext>
            </a:extLst>
          </p:cNvPr>
          <p:cNvSpPr>
            <a:spLocks noGrp="1"/>
          </p:cNvSpPr>
          <p:nvPr>
            <p:ph type="sldNum" sz="quarter" idx="14"/>
          </p:nvPr>
        </p:nvSpPr>
        <p:spPr/>
        <p:txBody>
          <a:bodyPr rtlCol="0"/>
          <a:lstStyle/>
          <a:p>
            <a:pPr rtl="0"/>
            <a:fld id="{19B51A1E-902D-48AF-9020-955120F399B6}" type="slidenum">
              <a:rPr lang="ru-RU" smtClean="0"/>
              <a:pPr rtl="0"/>
              <a:t>3</a:t>
            </a:fld>
            <a:endParaRPr lang="ru-RU" dirty="0"/>
          </a:p>
        </p:txBody>
      </p:sp>
      <p:pic>
        <p:nvPicPr>
          <p:cNvPr id="12" name="Рисунок 11" descr="вид сверху на деревья и лес">
            <a:extLst>
              <a:ext uri="{FF2B5EF4-FFF2-40B4-BE49-F238E27FC236}">
                <a16:creationId xmlns:a16="http://schemas.microsoft.com/office/drawing/2014/main" id="{8DE8CF4E-7F06-3246-808D-A52256A2A35C}"/>
              </a:ext>
            </a:extLst>
          </p:cNvPr>
          <p:cNvPicPr>
            <a:picLocks noGrp="1" noChangeAspect="1"/>
          </p:cNvPicPr>
          <p:nvPr>
            <p:ph type="pic" sz="quarter" idx="12"/>
          </p:nvPr>
        </p:nvPicPr>
        <p:blipFill>
          <a:blip r:embed="rId3"/>
          <a:srcRect t="30243" b="30243"/>
          <a:stretch>
            <a:fillRect/>
          </a:stretch>
        </p:blipFill>
        <p:spPr/>
      </p:pic>
      <p:sp>
        <p:nvSpPr>
          <p:cNvPr id="5" name="Текст 4">
            <a:extLst>
              <a:ext uri="{FF2B5EF4-FFF2-40B4-BE49-F238E27FC236}">
                <a16:creationId xmlns:a16="http://schemas.microsoft.com/office/drawing/2014/main" id="{C4F969E5-6F82-4658-A735-72D16DDDD1D8}"/>
              </a:ext>
            </a:extLst>
          </p:cNvPr>
          <p:cNvSpPr>
            <a:spLocks noGrp="1"/>
          </p:cNvSpPr>
          <p:nvPr>
            <p:ph idx="15"/>
          </p:nvPr>
        </p:nvSpPr>
        <p:spPr/>
        <p:txBody>
          <a:bodyPr rtlCol="0" anchor="ctr"/>
          <a:lstStyle/>
          <a:p>
            <a:r>
              <a:rPr lang="en-US" dirty="0"/>
              <a:t>This notebook is very inspired by the work I found for the example (</a:t>
            </a:r>
            <a:r>
              <a:rPr lang="en-US" dirty="0">
                <a:hlinkClick r:id="rId4"/>
              </a:rPr>
              <a:t>https://www.kaggle.com/aquadrox/week-4-capstone-the-battle-of-the-neighborhoods</a:t>
            </a:r>
            <a:r>
              <a:rPr lang="en-US" dirty="0"/>
              <a:t>). I'll keep the idea of clustering the city by area and then build a heatmap to find the best area.</a:t>
            </a:r>
          </a:p>
          <a:p>
            <a:r>
              <a:rPr lang="en-US" dirty="0"/>
              <a:t>I will change some data:</a:t>
            </a:r>
          </a:p>
          <a:p>
            <a:pPr lvl="1"/>
            <a:r>
              <a:rPr lang="en-US" dirty="0"/>
              <a:t>Country / city: Russia Objective: find areas without access to parks So, I will be crossing data from business days and localizations.</a:t>
            </a:r>
          </a:p>
          <a:p>
            <a:r>
              <a:rPr lang="en-US" dirty="0"/>
              <a:t>I will be using the following API:</a:t>
            </a:r>
          </a:p>
          <a:p>
            <a:pPr lvl="1"/>
            <a:r>
              <a:rPr lang="en-US" dirty="0"/>
              <a:t>Foursquare API: for finding parks </a:t>
            </a:r>
          </a:p>
          <a:p>
            <a:pPr lvl="1"/>
            <a:r>
              <a:rPr lang="en-US" dirty="0" err="1"/>
              <a:t>geopy</a:t>
            </a:r>
            <a:r>
              <a:rPr lang="en-US" dirty="0"/>
              <a:t>: reverse geolocation</a:t>
            </a:r>
          </a:p>
        </p:txBody>
      </p:sp>
      <p:cxnSp>
        <p:nvCxnSpPr>
          <p:cNvPr id="75" name="Прямая соединительная линия 74" descr="Первый разделитель на слайде">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descr="Второй разделитель на слайде">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36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City </a:t>
            </a:r>
            <a:r>
              <a:rPr lang="en-US" b="1" dirty="0" err="1"/>
              <a:t>partitionning</a:t>
            </a:r>
            <a:endParaRPr lang="en-US" b="1" dirty="0"/>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We create a grid of area candidates, </a:t>
            </a:r>
            <a:r>
              <a:rPr lang="en-US" dirty="0" err="1"/>
              <a:t>equaly</a:t>
            </a:r>
            <a:r>
              <a:rPr lang="en-US" dirty="0"/>
              <a:t> spaced, centered around city center and within ~15km. Our neighborhoods will be defined as circular areas with a radius of 500 meters, so our neighborhood centers will be 1000 meters apart.</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4</a:t>
            </a:fld>
            <a:endParaRPr lang="ru-RU" dirty="0"/>
          </a:p>
        </p:txBody>
      </p:sp>
      <p:pic>
        <p:nvPicPr>
          <p:cNvPr id="9" name="Рисунок 8">
            <a:extLst>
              <a:ext uri="{FF2B5EF4-FFF2-40B4-BE49-F238E27FC236}">
                <a16:creationId xmlns:a16="http://schemas.microsoft.com/office/drawing/2014/main" id="{3E88845D-D8BB-471C-845C-FAEBA8E1A20F}"/>
              </a:ext>
            </a:extLst>
          </p:cNvPr>
          <p:cNvPicPr>
            <a:picLocks noGrp="1" noChangeAspect="1"/>
          </p:cNvPicPr>
          <p:nvPr>
            <p:ph type="pic" sz="quarter" idx="12"/>
          </p:nvPr>
        </p:nvPicPr>
        <p:blipFill>
          <a:blip r:embed="rId3"/>
          <a:srcRect l="2517" r="2517"/>
          <a:stretch>
            <a:fillRect/>
          </a:stretch>
        </p:blipFill>
        <p:spPr>
          <a:prstGeom prst="rect">
            <a:avLst/>
          </a:prstGeom>
        </p:spPr>
      </p:pic>
    </p:spTree>
    <p:extLst>
      <p:ext uri="{BB962C8B-B14F-4D97-AF65-F5344CB8AC3E}">
        <p14:creationId xmlns:p14="http://schemas.microsoft.com/office/powerpoint/2010/main" val="379737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Methodology</a:t>
            </a:r>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Foursquare Now that we have our location candidates, let's use Foursquare API to get info on parks in each neighborhood.</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5</a:t>
            </a:fld>
            <a:endParaRPr lang="ru-RU" dirty="0"/>
          </a:p>
        </p:txBody>
      </p:sp>
      <p:pic>
        <p:nvPicPr>
          <p:cNvPr id="6" name="Рисунок 5">
            <a:extLst>
              <a:ext uri="{FF2B5EF4-FFF2-40B4-BE49-F238E27FC236}">
                <a16:creationId xmlns:a16="http://schemas.microsoft.com/office/drawing/2014/main" id="{2882E62F-F5F7-42DA-8F7E-43CDF9A3EED3}"/>
              </a:ext>
            </a:extLst>
          </p:cNvPr>
          <p:cNvPicPr>
            <a:picLocks noGrp="1" noChangeAspect="1"/>
          </p:cNvPicPr>
          <p:nvPr>
            <p:ph type="pic" sz="quarter" idx="12"/>
          </p:nvPr>
        </p:nvPicPr>
        <p:blipFill>
          <a:blip r:embed="rId3"/>
          <a:srcRect l="2121" r="2121"/>
          <a:stretch>
            <a:fillRect/>
          </a:stretch>
        </p:blipFill>
        <p:spPr>
          <a:prstGeom prst="rect">
            <a:avLst/>
          </a:prstGeom>
        </p:spPr>
      </p:pic>
    </p:spTree>
    <p:extLst>
      <p:ext uri="{BB962C8B-B14F-4D97-AF65-F5344CB8AC3E}">
        <p14:creationId xmlns:p14="http://schemas.microsoft.com/office/powerpoint/2010/main" val="233291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Clustering result</a:t>
            </a:r>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We cluster those bad locations to create centers of zones containing bad locations. Those zones, their centers and addresses will be the final result of our analysis.</a:t>
            </a:r>
            <a:endParaRPr lang="ru-RU" dirty="0"/>
          </a:p>
          <a:p>
            <a:pPr marL="0" indent="0">
              <a:buNone/>
            </a:pPr>
            <a:r>
              <a:rPr lang="en-US" dirty="0"/>
              <a:t>This analysis shows that the situation in the city center is more favorable. Active construction is going on in new districts on the outskirts. Little attention is paid to landscaping. Parks are often sacrificed for lobbying the interests of developers.</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6</a:t>
            </a:fld>
            <a:endParaRPr lang="ru-RU" dirty="0"/>
          </a:p>
        </p:txBody>
      </p:sp>
      <p:pic>
        <p:nvPicPr>
          <p:cNvPr id="8" name="Рисунок 7">
            <a:extLst>
              <a:ext uri="{FF2B5EF4-FFF2-40B4-BE49-F238E27FC236}">
                <a16:creationId xmlns:a16="http://schemas.microsoft.com/office/drawing/2014/main" id="{B64C5369-C8E2-473B-B78A-40E3F02769C7}"/>
              </a:ext>
            </a:extLst>
          </p:cNvPr>
          <p:cNvPicPr>
            <a:picLocks noGrp="1" noChangeAspect="1"/>
          </p:cNvPicPr>
          <p:nvPr>
            <p:ph type="pic" sz="quarter" idx="12"/>
          </p:nvPr>
        </p:nvPicPr>
        <p:blipFill>
          <a:blip r:embed="rId3"/>
          <a:srcRect t="3676" b="3676"/>
          <a:stretch>
            <a:fillRect/>
          </a:stretch>
        </p:blipFill>
        <p:spPr>
          <a:prstGeom prst="rect">
            <a:avLst/>
          </a:prstGeom>
        </p:spPr>
      </p:pic>
    </p:spTree>
    <p:extLst>
      <p:ext uri="{BB962C8B-B14F-4D97-AF65-F5344CB8AC3E}">
        <p14:creationId xmlns:p14="http://schemas.microsoft.com/office/powerpoint/2010/main" val="9527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Рисунок 7" descr="Изображение левой панели">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Заголовок 5">
            <a:extLst>
              <a:ext uri="{FF2B5EF4-FFF2-40B4-BE49-F238E27FC236}">
                <a16:creationId xmlns:a16="http://schemas.microsoft.com/office/drawing/2014/main" id="{2E3EA56B-BEB0-4656-A20B-D15F03B7ACA1}"/>
              </a:ext>
            </a:extLst>
          </p:cNvPr>
          <p:cNvSpPr>
            <a:spLocks noGrp="1"/>
          </p:cNvSpPr>
          <p:nvPr>
            <p:ph type="ctrTitle"/>
          </p:nvPr>
        </p:nvSpPr>
        <p:spPr>
          <a:xfrm>
            <a:off x="6095999" y="86714"/>
            <a:ext cx="6009287" cy="3483098"/>
          </a:xfrm>
        </p:spPr>
        <p:txBody>
          <a:bodyPr rtlCol="0"/>
          <a:lstStyle/>
          <a:p>
            <a:r>
              <a:rPr lang="en-US" dirty="0"/>
              <a:t>Conclusion</a:t>
            </a:r>
            <a:endParaRPr lang="ru-RU" dirty="0"/>
          </a:p>
        </p:txBody>
      </p:sp>
      <p:sp>
        <p:nvSpPr>
          <p:cNvPr id="7" name="Подзаголовок 6">
            <a:extLst>
              <a:ext uri="{FF2B5EF4-FFF2-40B4-BE49-F238E27FC236}">
                <a16:creationId xmlns:a16="http://schemas.microsoft.com/office/drawing/2014/main" id="{DA0FE6D5-D475-4CBB-A6C2-E3D991A36891}"/>
              </a:ext>
            </a:extLst>
          </p:cNvPr>
          <p:cNvSpPr>
            <a:spLocks noGrp="1"/>
          </p:cNvSpPr>
          <p:nvPr>
            <p:ph type="subTitle" idx="1"/>
          </p:nvPr>
        </p:nvSpPr>
        <p:spPr>
          <a:xfrm>
            <a:off x="6095999" y="3590035"/>
            <a:ext cx="6009287" cy="2381059"/>
          </a:xfrm>
        </p:spPr>
        <p:txBody>
          <a:bodyPr rtlCol="0"/>
          <a:lstStyle/>
          <a:p>
            <a:r>
              <a:rPr lang="en-US" dirty="0"/>
              <a:t>This project can be reused for other cities, just think about changing clustering size to adapt to your city.</a:t>
            </a:r>
          </a:p>
          <a:p>
            <a:r>
              <a:rPr lang="en-US" dirty="0"/>
              <a:t>It's very far from being perfect, a lot of work can be done, other source of data can be found, but in the end the result seams to correlate with the real world, when we know the city, the area predicted seams correct.</a:t>
            </a:r>
          </a:p>
        </p:txBody>
      </p:sp>
      <p:grpSp>
        <p:nvGrpSpPr>
          <p:cNvPr id="60" name="Группа 59" title="геометрическая фигура">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Полилиния: Фигура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1" name="Полилиния: Фигура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2" name="Полилиния: Фигура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3" name="Полилиния: Фигура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4" name="Полилиния: Фигура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5" name="Полилиния: Фигура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grpSp>
      <p:sp>
        <p:nvSpPr>
          <p:cNvPr id="5" name="Номер слайда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rtlCol="0"/>
          <a:lstStyle/>
          <a:p>
            <a:pPr rtl="0"/>
            <a:fld id="{19B51A1E-902D-48AF-9020-955120F399B6}" type="slidenum">
              <a:rPr lang="ru-RU" smtClean="0"/>
              <a:pPr rtl="0"/>
              <a:t>7</a:t>
            </a:fld>
            <a:endParaRPr lang="ru-RU" dirty="0"/>
          </a:p>
        </p:txBody>
      </p:sp>
    </p:spTree>
    <p:extLst>
      <p:ext uri="{BB962C8B-B14F-4D97-AF65-F5344CB8AC3E}">
        <p14:creationId xmlns:p14="http://schemas.microsoft.com/office/powerpoint/2010/main" val="20372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Пейзаж&#10;&#10;Описание создано с очень высокой степенью достоверности">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Заголовок 2">
            <a:extLst>
              <a:ext uri="{FF2B5EF4-FFF2-40B4-BE49-F238E27FC236}">
                <a16:creationId xmlns:a16="http://schemas.microsoft.com/office/drawing/2014/main" id="{EBDC24D3-EEF0-4B69-A174-E4DFF7884894}"/>
              </a:ext>
            </a:extLst>
          </p:cNvPr>
          <p:cNvSpPr>
            <a:spLocks noGrp="1"/>
          </p:cNvSpPr>
          <p:nvPr>
            <p:ph type="ctrTitle"/>
          </p:nvPr>
        </p:nvSpPr>
        <p:spPr/>
        <p:txBody>
          <a:bodyPr rtlCol="0"/>
          <a:lstStyle/>
          <a:p>
            <a:r>
              <a:rPr lang="en-US" dirty="0"/>
              <a:t>Thanks for attention!</a:t>
            </a:r>
            <a:endParaRPr lang="ru-RU" dirty="0"/>
          </a:p>
        </p:txBody>
      </p:sp>
      <p:cxnSp>
        <p:nvCxnSpPr>
          <p:cNvPr id="5" name="Прямая соединительная линия 4" descr="Разделитель">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Подзаголовок 6">
            <a:extLst>
              <a:ext uri="{FF2B5EF4-FFF2-40B4-BE49-F238E27FC236}">
                <a16:creationId xmlns:a16="http://schemas.microsoft.com/office/drawing/2014/main" id="{ACCCCDAD-0E0B-437F-8CAA-0536470B2E2F}"/>
              </a:ext>
            </a:extLst>
          </p:cNvPr>
          <p:cNvSpPr>
            <a:spLocks noGrp="1"/>
          </p:cNvSpPr>
          <p:nvPr>
            <p:ph type="subTitle" idx="1"/>
          </p:nvPr>
        </p:nvSpPr>
        <p:spPr/>
        <p:txBody>
          <a:bodyPr rtlCol="0"/>
          <a:lstStyle/>
          <a:p>
            <a:pPr rtl="0"/>
            <a:r>
              <a:rPr lang="en-US" dirty="0"/>
              <a:t>Denis </a:t>
            </a:r>
            <a:r>
              <a:rPr lang="en-US" dirty="0" err="1"/>
              <a:t>Shlyakhtin</a:t>
            </a:r>
            <a:endParaRPr lang="ru-RU" dirty="0"/>
          </a:p>
        </p:txBody>
      </p:sp>
      <p:pic>
        <p:nvPicPr>
          <p:cNvPr id="13" name="Графический объект 12" descr="Пользователь" title="Значок — имя докладчика">
            <a:extLst>
              <a:ext uri="{FF2B5EF4-FFF2-40B4-BE49-F238E27FC236}">
                <a16:creationId xmlns:a16="http://schemas.microsoft.com/office/drawing/2014/main"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84624" y="3886690"/>
            <a:ext cx="164463" cy="164463"/>
          </a:xfrm>
          <a:prstGeom prst="rect">
            <a:avLst/>
          </a:prstGeom>
        </p:spPr>
      </p:pic>
      <p:pic>
        <p:nvPicPr>
          <p:cNvPr id="15" name="Графический объект 14" descr="Смартфон" title="Значок — номер телефона докладчика">
            <a:extLst>
              <a:ext uri="{FF2B5EF4-FFF2-40B4-BE49-F238E27FC236}">
                <a16:creationId xmlns:a16="http://schemas.microsoft.com/office/drawing/2014/main"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624" y="4196776"/>
            <a:ext cx="164463" cy="164463"/>
          </a:xfrm>
          <a:prstGeom prst="rect">
            <a:avLst/>
          </a:prstGeom>
        </p:spPr>
      </p:pic>
      <p:pic>
        <p:nvPicPr>
          <p:cNvPr id="14" name="Графический объект 13" descr="Конверт" title="Значок — адрес электронной почты докладчика">
            <a:extLst>
              <a:ext uri="{FF2B5EF4-FFF2-40B4-BE49-F238E27FC236}">
                <a16:creationId xmlns:a16="http://schemas.microsoft.com/office/drawing/2014/main"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4530964"/>
            <a:ext cx="164463" cy="164463"/>
          </a:xfrm>
          <a:prstGeom prst="rect">
            <a:avLst/>
          </a:prstGeom>
        </p:spPr>
      </p:pic>
      <p:pic>
        <p:nvPicPr>
          <p:cNvPr id="30" name="Графический объект 29" descr="Мир">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843614"/>
            <a:ext cx="170088" cy="170088"/>
          </a:xfrm>
          <a:prstGeom prst="rect">
            <a:avLst/>
          </a:prstGeom>
        </p:spPr>
      </p:pic>
      <p:sp>
        <p:nvSpPr>
          <p:cNvPr id="4" name="Текст 3">
            <a:extLst>
              <a:ext uri="{FF2B5EF4-FFF2-40B4-BE49-F238E27FC236}">
                <a16:creationId xmlns:a16="http://schemas.microsoft.com/office/drawing/2014/main" id="{E575E2EF-BA82-47B8-8DAC-D7F354D9C19D}"/>
              </a:ext>
            </a:extLst>
          </p:cNvPr>
          <p:cNvSpPr>
            <a:spLocks noGrp="1"/>
          </p:cNvSpPr>
          <p:nvPr>
            <p:ph type="body" sz="quarter" idx="13"/>
          </p:nvPr>
        </p:nvSpPr>
        <p:spPr/>
        <p:txBody>
          <a:bodyPr/>
          <a:lstStyle/>
          <a:p>
            <a:endParaRPr lang="ru-RU"/>
          </a:p>
        </p:txBody>
      </p:sp>
      <p:sp>
        <p:nvSpPr>
          <p:cNvPr id="8" name="Текст 7">
            <a:extLst>
              <a:ext uri="{FF2B5EF4-FFF2-40B4-BE49-F238E27FC236}">
                <a16:creationId xmlns:a16="http://schemas.microsoft.com/office/drawing/2014/main" id="{D0C01593-437F-4624-8C42-1405C3E7AA00}"/>
              </a:ext>
            </a:extLst>
          </p:cNvPr>
          <p:cNvSpPr>
            <a:spLocks noGrp="1"/>
          </p:cNvSpPr>
          <p:nvPr>
            <p:ph type="body" sz="quarter" idx="14"/>
          </p:nvPr>
        </p:nvSpPr>
        <p:spPr/>
        <p:txBody>
          <a:bodyPr/>
          <a:lstStyle/>
          <a:p>
            <a:endParaRPr lang="ru-RU"/>
          </a:p>
        </p:txBody>
      </p:sp>
      <p:sp>
        <p:nvSpPr>
          <p:cNvPr id="12" name="Текст 11">
            <a:extLst>
              <a:ext uri="{FF2B5EF4-FFF2-40B4-BE49-F238E27FC236}">
                <a16:creationId xmlns:a16="http://schemas.microsoft.com/office/drawing/2014/main" id="{B019FBFB-90CC-40BD-A340-06C611050229}"/>
              </a:ext>
            </a:extLst>
          </p:cNvPr>
          <p:cNvSpPr>
            <a:spLocks noGrp="1"/>
          </p:cNvSpPr>
          <p:nvPr>
            <p:ph type="body" sz="quarter" idx="16"/>
          </p:nvPr>
        </p:nvSpPr>
        <p:spPr/>
        <p:txBody>
          <a:bodyPr/>
          <a:lstStyle/>
          <a:p>
            <a:endParaRPr lang="ru-RU"/>
          </a:p>
        </p:txBody>
      </p:sp>
      <p:sp>
        <p:nvSpPr>
          <p:cNvPr id="17" name="Рисунок 16">
            <a:extLst>
              <a:ext uri="{FF2B5EF4-FFF2-40B4-BE49-F238E27FC236}">
                <a16:creationId xmlns:a16="http://schemas.microsoft.com/office/drawing/2014/main" id="{A062632D-9F68-4D6F-B369-6FE6EAB62053}"/>
              </a:ext>
            </a:extLst>
          </p:cNvPr>
          <p:cNvSpPr>
            <a:spLocks noGrp="1"/>
          </p:cNvSpPr>
          <p:nvPr>
            <p:ph type="pic" sz="quarter" idx="15"/>
          </p:nvPr>
        </p:nvSpPr>
        <p:spPr/>
      </p:sp>
    </p:spTree>
    <p:extLst>
      <p:ext uri="{BB962C8B-B14F-4D97-AF65-F5344CB8AC3E}">
        <p14:creationId xmlns:p14="http://schemas.microsoft.com/office/powerpoint/2010/main" val="2201429680"/>
      </p:ext>
    </p:extLst>
  </p:cSld>
  <p:clrMapOvr>
    <a:masterClrMapping/>
  </p:clrMapOvr>
</p:sld>
</file>

<file path=ppt/theme/theme1.xml><?xml version="1.0" encoding="utf-8"?>
<a:theme xmlns:a="http://schemas.openxmlformats.org/drawingml/2006/main" name="Тема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6576_TF16411175.potx" id="{CF872717-A9DD-4D89-9D3B-10BC5348018B}" vid="{87C666A2-DF52-494E-9BA8-A65930750C1B}"/>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Зеленая презентация</Template>
  <TotalTime>0</TotalTime>
  <Words>447</Words>
  <Application>Microsoft Office PowerPoint</Application>
  <PresentationFormat>Широкоэкранный</PresentationFormat>
  <Paragraphs>36</Paragraphs>
  <Slides>8</Slides>
  <Notes>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Arial</vt:lpstr>
      <vt:lpstr>Calibri</vt:lpstr>
      <vt:lpstr>Calibri Light</vt:lpstr>
      <vt:lpstr>Rockwell</vt:lpstr>
      <vt:lpstr>Times New Roman</vt:lpstr>
      <vt:lpstr>Тема Office</vt:lpstr>
      <vt:lpstr> city against nature </vt:lpstr>
      <vt:lpstr>Introduction</vt:lpstr>
      <vt:lpstr>Data preparation</vt:lpstr>
      <vt:lpstr>City partitionning</vt:lpstr>
      <vt:lpstr>Methodology</vt:lpstr>
      <vt:lpstr>Clustering result</vt:lpstr>
      <vt:lpstr>Conclusion</vt:lpstr>
      <vt:lpstr>Thanks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2021-06-07T20:57:53Z</dcterms:created>
  <dcterms:modified xsi:type="dcterms:W3CDTF">2021-06-08T06:33:14Z</dcterms:modified>
</cp:coreProperties>
</file>